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4126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493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39D"/>
                </a:solidFill>
              </a:rPr>
              <a:pPr/>
              <a:t>01/08/1440</a:t>
            </a:fld>
            <a:endParaRPr lang="ar-SA">
              <a:solidFill>
                <a:srgbClr val="FFF39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>
              <a:solidFill>
                <a:srgbClr val="FFF39D"/>
              </a:solidFill>
            </a:endParaRPr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84343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6517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1131319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7255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5581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92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1374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52088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14663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318600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1958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39D"/>
                </a:solidFill>
              </a:rPr>
              <a:pPr/>
              <a:t>01/08/1440</a:t>
            </a:fld>
            <a:endParaRPr lang="ar-SA">
              <a:solidFill>
                <a:srgbClr val="FFF39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>
              <a:solidFill>
                <a:srgbClr val="FFF39D"/>
              </a:solidFill>
            </a:endParaRPr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10250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706286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31197198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4962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738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1386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5570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21128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34316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8174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933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39D"/>
                </a:solidFill>
              </a:rPr>
              <a:pPr/>
              <a:t>01/08/1440</a:t>
            </a:fld>
            <a:endParaRPr lang="ar-SA">
              <a:solidFill>
                <a:srgbClr val="FFF39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>
              <a:solidFill>
                <a:srgbClr val="FFF39D"/>
              </a:solidFill>
            </a:endParaRPr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33082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96600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23461757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56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10952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712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2480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35326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19353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3749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22326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39D"/>
                </a:solidFill>
              </a:rPr>
              <a:pPr/>
              <a:t>01/08/1440</a:t>
            </a:fld>
            <a:endParaRPr lang="ar-SA">
              <a:solidFill>
                <a:srgbClr val="FFF39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>
              <a:solidFill>
                <a:srgbClr val="FFF39D"/>
              </a:solidFill>
            </a:endParaRPr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39395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3719310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60198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19594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520988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262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6592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85623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311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098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2904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200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119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108520" y="242632"/>
            <a:ext cx="9252520" cy="42780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dirty="0" smtClean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prstClr val="black"/>
                </a:solidFill>
              </a:rPr>
              <a:t>Test construction and </a:t>
            </a:r>
            <a:r>
              <a:rPr lang="en-US" sz="3200" dirty="0" smtClean="0">
                <a:solidFill>
                  <a:prstClr val="black"/>
                </a:solidFill>
              </a:rPr>
              <a:t>Administration</a:t>
            </a:r>
            <a:endParaRPr lang="en-US" sz="3200" dirty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Fourth grade </a:t>
            </a: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English department </a:t>
            </a:r>
          </a:p>
          <a:p>
            <a:pPr algn="l"/>
            <a:r>
              <a:rPr lang="en-US" sz="3600" dirty="0" smtClean="0">
                <a:solidFill>
                  <a:prstClr val="black"/>
                </a:solidFill>
              </a:rPr>
              <a:t> College of Education ((for hum sciences))</a:t>
            </a:r>
          </a:p>
          <a:p>
            <a:pPr algn="ctr"/>
            <a:endParaRPr lang="en-US" sz="36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srgbClr val="FE8637">
                    <a:lumMod val="75000"/>
                  </a:srgbClr>
                </a:solidFill>
              </a:rPr>
              <a:t>Lecture </a:t>
            </a:r>
            <a:r>
              <a:rPr lang="en-US" sz="4000" dirty="0" smtClean="0">
                <a:solidFill>
                  <a:srgbClr val="FE8637">
                    <a:lumMod val="75000"/>
                  </a:srgbClr>
                </a:solidFill>
              </a:rPr>
              <a:t>7</a:t>
            </a:r>
            <a:endParaRPr lang="en-US" sz="4000" dirty="0">
              <a:solidFill>
                <a:srgbClr val="FE8637">
                  <a:lumMod val="75000"/>
                </a:srgbClr>
              </a:solidFill>
            </a:endParaRPr>
          </a:p>
          <a:p>
            <a:pPr algn="ctr"/>
            <a:endParaRPr lang="ar-IQ" sz="4000" dirty="0">
              <a:solidFill>
                <a:prstClr val="black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0" y="6021288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Asst.prof.Dr.Zainab Al-</a:t>
            </a:r>
            <a:r>
              <a:rPr lang="en-US" sz="4000" b="1" dirty="0" err="1" smtClean="0">
                <a:solidFill>
                  <a:srgbClr val="0070C0"/>
                </a:solidFill>
              </a:rPr>
              <a:t>sadi</a:t>
            </a:r>
            <a:endParaRPr lang="ar-IQ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12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332656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There </a:t>
            </a:r>
            <a:r>
              <a:rPr lang="en-US" b="1" dirty="0">
                <a:solidFill>
                  <a:prstClr val="black"/>
                </a:solidFill>
              </a:rPr>
              <a:t>are certain MCQ Item Violations</a:t>
            </a:r>
            <a:r>
              <a:rPr lang="en-US" b="1" dirty="0" smtClean="0">
                <a:solidFill>
                  <a:prstClr val="black"/>
                </a:solidFill>
              </a:rPr>
              <a:t>:</a:t>
            </a: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1- Grammatical inconsistency between the stem and </a:t>
            </a:r>
            <a:r>
              <a:rPr lang="en-US" b="1" dirty="0" smtClean="0">
                <a:solidFill>
                  <a:prstClr val="black"/>
                </a:solidFill>
              </a:rPr>
              <a:t>the response </a:t>
            </a:r>
            <a:r>
              <a:rPr lang="en-US" b="1" dirty="0">
                <a:solidFill>
                  <a:prstClr val="black"/>
                </a:solidFill>
              </a:rPr>
              <a:t>options, </a:t>
            </a:r>
            <a:r>
              <a:rPr lang="en-US" b="1" dirty="0" smtClean="0">
                <a:solidFill>
                  <a:prstClr val="black"/>
                </a:solidFill>
              </a:rPr>
              <a:t>e.g</a:t>
            </a:r>
            <a:r>
              <a:rPr lang="en-US" b="1" dirty="0">
                <a:solidFill>
                  <a:prstClr val="black"/>
                </a:solidFill>
              </a:rPr>
              <a:t>.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some of the options are verbs </a:t>
            </a:r>
            <a:r>
              <a:rPr lang="en-US" b="1" dirty="0" smtClean="0">
                <a:solidFill>
                  <a:prstClr val="black"/>
                </a:solidFill>
              </a:rPr>
              <a:t>others are nouns.</a:t>
            </a: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2-Extraneous </a:t>
            </a:r>
            <a:r>
              <a:rPr lang="en-US" b="1" dirty="0">
                <a:solidFill>
                  <a:prstClr val="black"/>
                </a:solidFill>
              </a:rPr>
              <a:t>dues which can occur either within an item </a:t>
            </a:r>
            <a:r>
              <a:rPr lang="en-US" b="1" dirty="0" smtClean="0">
                <a:solidFill>
                  <a:prstClr val="black"/>
                </a:solidFill>
              </a:rPr>
              <a:t>or within </a:t>
            </a:r>
            <a:r>
              <a:rPr lang="en-US" b="1" dirty="0">
                <a:solidFill>
                  <a:prstClr val="black"/>
                </a:solidFill>
              </a:rPr>
              <a:t>the test. (An extraneous </a:t>
            </a:r>
            <a:r>
              <a:rPr lang="en-US" b="1" dirty="0" smtClean="0">
                <a:solidFill>
                  <a:prstClr val="black"/>
                </a:solidFill>
              </a:rPr>
              <a:t>clue </a:t>
            </a:r>
            <a:r>
              <a:rPr lang="en-US" b="1" dirty="0">
                <a:solidFill>
                  <a:prstClr val="black"/>
                </a:solidFill>
              </a:rPr>
              <a:t>that occur within the test is one where students can find the answers to a </a:t>
            </a:r>
            <a:r>
              <a:rPr lang="en-US" b="1" dirty="0" smtClean="0">
                <a:solidFill>
                  <a:prstClr val="black"/>
                </a:solidFill>
              </a:rPr>
              <a:t>question somewhere </a:t>
            </a:r>
            <a:r>
              <a:rPr lang="en-US" b="1" dirty="0">
                <a:solidFill>
                  <a:prstClr val="black"/>
                </a:solidFill>
              </a:rPr>
              <a:t>else on the test paper in another section of </a:t>
            </a:r>
            <a:r>
              <a:rPr lang="en-US" b="1" dirty="0" smtClean="0">
                <a:solidFill>
                  <a:prstClr val="black"/>
                </a:solidFill>
              </a:rPr>
              <a:t>the test</a:t>
            </a:r>
            <a:r>
              <a:rPr lang="en-US" b="1" dirty="0">
                <a:solidFill>
                  <a:prstClr val="black"/>
                </a:solidFill>
              </a:rPr>
              <a:t>.</a:t>
            </a:r>
          </a:p>
          <a:p>
            <a:pPr algn="l"/>
            <a:endParaRPr lang="ar-IQ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3- 3 for 1 split item violation which occurs when </a:t>
            </a:r>
            <a:r>
              <a:rPr lang="en-US" b="1" dirty="0" smtClean="0">
                <a:solidFill>
                  <a:prstClr val="black"/>
                </a:solidFill>
              </a:rPr>
              <a:t>three distractors </a:t>
            </a:r>
            <a:r>
              <a:rPr lang="en-US" b="1" dirty="0">
                <a:solidFill>
                  <a:prstClr val="black"/>
                </a:solidFill>
              </a:rPr>
              <a:t>are parallel and one is not. It is sometimes </a:t>
            </a:r>
            <a:r>
              <a:rPr lang="en-US" b="1" dirty="0" smtClean="0">
                <a:solidFill>
                  <a:prstClr val="black"/>
                </a:solidFill>
              </a:rPr>
              <a:t>called "Odd </a:t>
            </a:r>
            <a:r>
              <a:rPr lang="en-US" b="1" dirty="0">
                <a:solidFill>
                  <a:prstClr val="black"/>
                </a:solidFill>
              </a:rPr>
              <a:t>man out."</a:t>
            </a:r>
          </a:p>
          <a:p>
            <a:r>
              <a:rPr lang="en-US" dirty="0">
                <a:solidFill>
                  <a:prstClr val="black"/>
                </a:solidFill>
              </a:rPr>
              <a:t/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en-US" b="1" dirty="0">
              <a:solidFill>
                <a:prstClr val="black"/>
              </a:solidFill>
            </a:endParaRPr>
          </a:p>
          <a:p>
            <a:pPr algn="l"/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ar-IQ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697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260648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4-Impure </a:t>
            </a:r>
            <a:r>
              <a:rPr lang="en-US" b="1" dirty="0">
                <a:solidFill>
                  <a:prstClr val="black"/>
                </a:solidFill>
              </a:rPr>
              <a:t>items are those that test more than one thing</a:t>
            </a:r>
            <a:r>
              <a:rPr lang="en-US" b="1" dirty="0" smtClean="0">
                <a:solidFill>
                  <a:prstClr val="black"/>
                </a:solidFill>
              </a:rPr>
              <a:t>.</a:t>
            </a: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5- </a:t>
            </a:r>
            <a:r>
              <a:rPr lang="en-US" b="1" dirty="0">
                <a:solidFill>
                  <a:prstClr val="black"/>
                </a:solidFill>
              </a:rPr>
              <a:t>Apples and oranges violation is one where two responses</a:t>
            </a: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options have no relation to the other two</a:t>
            </a:r>
            <a:r>
              <a:rPr lang="en-US" b="1" dirty="0" smtClean="0">
                <a:solidFill>
                  <a:prstClr val="black"/>
                </a:solidFill>
              </a:rPr>
              <a:t>.</a:t>
            </a: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6-Subsuming </a:t>
            </a:r>
            <a:r>
              <a:rPr lang="en-US" b="1" dirty="0">
                <a:solidFill>
                  <a:prstClr val="black"/>
                </a:solidFill>
              </a:rPr>
              <a:t>response options where the intended answer and a</a:t>
            </a: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very good distractor could both be correct.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7- </a:t>
            </a:r>
            <a:r>
              <a:rPr lang="en-US" b="1" dirty="0">
                <a:solidFill>
                  <a:prstClr val="black"/>
                </a:solidFill>
              </a:rPr>
              <a:t>Unparallel options occur when the response options are not</a:t>
            </a: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parallel </a:t>
            </a:r>
            <a:r>
              <a:rPr lang="en-US" b="1" dirty="0">
                <a:solidFill>
                  <a:prstClr val="black"/>
                </a:solidFill>
              </a:rPr>
              <a:t>either in length or in grammatical consistency</a:t>
            </a:r>
            <a:r>
              <a:rPr lang="en-US" b="1" dirty="0" smtClean="0">
                <a:solidFill>
                  <a:prstClr val="black"/>
                </a:solidFill>
              </a:rPr>
              <a:t>.</a:t>
            </a: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8- </a:t>
            </a:r>
            <a:r>
              <a:rPr lang="en-US" b="1" dirty="0">
                <a:solidFill>
                  <a:prstClr val="black"/>
                </a:solidFill>
              </a:rPr>
              <a:t>Gender bias in language is related to using vocabulary that</a:t>
            </a: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relates to gender.</a:t>
            </a:r>
          </a:p>
          <a:p>
            <a:pPr algn="l"/>
            <a:r>
              <a:rPr lang="en-US" dirty="0">
                <a:solidFill>
                  <a:prstClr val="black"/>
                </a:solidFill>
              </a:rPr>
              <a:t/>
            </a:r>
            <a:br>
              <a:rPr lang="en-US" dirty="0">
                <a:solidFill>
                  <a:prstClr val="black"/>
                </a:solidFill>
              </a:rPr>
            </a:br>
            <a:endParaRPr lang="en-US" b="1" dirty="0">
              <a:solidFill>
                <a:prstClr val="black"/>
              </a:solidFill>
            </a:endParaRPr>
          </a:p>
          <a:p>
            <a:pPr algn="l"/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ar-IQ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04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548680"/>
            <a:ext cx="8568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9- Sensitivity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means that materials that have a negative emotional impact on students should be avoided. Test items content that could be upsetting </a:t>
            </a:r>
            <a:r>
              <a:rPr lang="en-US" b="1" dirty="0" smtClean="0">
                <a:solidFill>
                  <a:prstClr val="black"/>
                </a:solidFill>
              </a:rPr>
              <a:t>or shocking </a:t>
            </a:r>
            <a:r>
              <a:rPr lang="en-US" b="1" dirty="0">
                <a:solidFill>
                  <a:prstClr val="black"/>
                </a:solidFill>
              </a:rPr>
              <a:t>to students are not advisable</a:t>
            </a:r>
            <a:r>
              <a:rPr lang="en-US" b="1" dirty="0" smtClean="0">
                <a:solidFill>
                  <a:prstClr val="black"/>
                </a:solidFill>
              </a:rPr>
              <a:t>.</a:t>
            </a: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10- </a:t>
            </a:r>
            <a:r>
              <a:rPr lang="en-US" b="1" dirty="0">
                <a:solidFill>
                  <a:prstClr val="black"/>
                </a:solidFill>
              </a:rPr>
              <a:t>Double answer or key is the most commonly made </a:t>
            </a:r>
            <a:r>
              <a:rPr lang="en-US" b="1" dirty="0" smtClean="0">
                <a:solidFill>
                  <a:prstClr val="black"/>
                </a:solidFill>
              </a:rPr>
              <a:t>among teachers</a:t>
            </a:r>
            <a:r>
              <a:rPr lang="en-US" b="1" dirty="0">
                <a:solidFill>
                  <a:prstClr val="black"/>
                </a:solidFill>
              </a:rPr>
              <a:t>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It </a:t>
            </a:r>
            <a:r>
              <a:rPr lang="en-US" b="1" dirty="0">
                <a:solidFill>
                  <a:prstClr val="black"/>
                </a:solidFill>
              </a:rPr>
              <a:t>occurs when more than one response option </a:t>
            </a:r>
            <a:r>
              <a:rPr lang="en-US" b="1" dirty="0" smtClean="0">
                <a:solidFill>
                  <a:prstClr val="black"/>
                </a:solidFill>
              </a:rPr>
              <a:t>is correct.</a:t>
            </a: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11- </a:t>
            </a:r>
            <a:r>
              <a:rPr lang="en-US" b="1" dirty="0">
                <a:solidFill>
                  <a:prstClr val="black"/>
                </a:solidFill>
              </a:rPr>
              <a:t>No answer occurs when the author of the test item forgets </a:t>
            </a:r>
            <a:r>
              <a:rPr lang="en-US" b="1" dirty="0" smtClean="0">
                <a:solidFill>
                  <a:prstClr val="black"/>
                </a:solidFill>
              </a:rPr>
              <a:t>to include </a:t>
            </a:r>
            <a:r>
              <a:rPr lang="en-US" b="1" dirty="0">
                <a:solidFill>
                  <a:prstClr val="black"/>
                </a:solidFill>
              </a:rPr>
              <a:t>the key among the list of response options. It </a:t>
            </a:r>
            <a:r>
              <a:rPr lang="en-US" b="1" dirty="0" smtClean="0">
                <a:solidFill>
                  <a:prstClr val="black"/>
                </a:solidFill>
              </a:rPr>
              <a:t>happens when </a:t>
            </a:r>
            <a:r>
              <a:rPr lang="en-US" b="1" dirty="0">
                <a:solidFill>
                  <a:prstClr val="black"/>
                </a:solidFill>
              </a:rPr>
              <a:t>the item </a:t>
            </a:r>
            <a:r>
              <a:rPr lang="en-US" b="1" dirty="0" smtClean="0">
                <a:solidFill>
                  <a:prstClr val="black"/>
                </a:solidFill>
              </a:rPr>
              <a:t>has undergone </a:t>
            </a:r>
            <a:r>
              <a:rPr lang="en-US" b="1" dirty="0">
                <a:solidFill>
                  <a:prstClr val="black"/>
                </a:solidFill>
              </a:rPr>
              <a:t>various revisions and rewrites.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12- </a:t>
            </a:r>
            <a:r>
              <a:rPr lang="en-US" b="1" dirty="0">
                <a:solidFill>
                  <a:prstClr val="black"/>
                </a:solidFill>
              </a:rPr>
              <a:t>Giveaway distractors occur when test-takers are able </a:t>
            </a:r>
            <a:r>
              <a:rPr lang="en-US" b="1" dirty="0" smtClean="0">
                <a:solidFill>
                  <a:prstClr val="black"/>
                </a:solidFill>
              </a:rPr>
              <a:t>to improve </a:t>
            </a:r>
            <a:r>
              <a:rPr lang="en-US" b="1" dirty="0">
                <a:solidFill>
                  <a:prstClr val="black"/>
                </a:solidFill>
              </a:rPr>
              <a:t>their scores by eliminating absurd </a:t>
            </a:r>
            <a:r>
              <a:rPr lang="en-US" b="1" dirty="0" smtClean="0">
                <a:solidFill>
                  <a:prstClr val="black"/>
                </a:solidFill>
              </a:rPr>
              <a:t>or giveaway distractors</a:t>
            </a:r>
            <a:r>
              <a:rPr lang="en-US" b="1" dirty="0">
                <a:solidFill>
                  <a:prstClr val="black"/>
                </a:solidFill>
              </a:rPr>
              <a:t>.</a:t>
            </a:r>
          </a:p>
          <a:p>
            <a:pPr algn="l"/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ar-IQ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30770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318</Words>
  <Application>Microsoft Office PowerPoint</Application>
  <PresentationFormat>عرض على الشاشة (3:4)‏</PresentationFormat>
  <Paragraphs>49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5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سمة Office</vt:lpstr>
      <vt:lpstr>مشربية</vt:lpstr>
      <vt:lpstr>1_مشربية</vt:lpstr>
      <vt:lpstr>2_مشربية</vt:lpstr>
      <vt:lpstr>3_مشربية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اhp</dc:creator>
  <cp:lastModifiedBy>DR.Ahmed Saker 2o1O</cp:lastModifiedBy>
  <cp:revision>2</cp:revision>
  <dcterms:created xsi:type="dcterms:W3CDTF">2019-04-06T17:41:47Z</dcterms:created>
  <dcterms:modified xsi:type="dcterms:W3CDTF">2019-04-06T17:46:22Z</dcterms:modified>
</cp:coreProperties>
</file>